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66" r:id="rId5"/>
    <p:sldId id="258" r:id="rId6"/>
    <p:sldId id="267" r:id="rId7"/>
    <p:sldId id="268" r:id="rId8"/>
    <p:sldId id="260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F9F30-7FFA-7E10-2833-1F0F984ED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052DCE-ED4A-5030-858F-17EDB7EBC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55D06-0DC4-31AF-B873-121C932D4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DD0DE-CF00-9C19-C37B-73DEE964E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9279E-5FAF-968F-6A90-ED72373CE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663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CC2A6-F138-532D-2457-8166F29C0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35895-58C1-53B4-BC06-7C054AA3C5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4CC40-63FB-2921-6F45-89B760EAF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83F32-907B-BB9E-ABBD-7D25D01DD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834B-B2C1-FBDB-235F-21CEB2E2B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55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316660-15DB-B4CB-5069-D0478B6005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225971-898F-E013-402E-19EFD227F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28277-62AD-97F2-2143-A8D673D4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3C8FC-5E13-D539-AB5B-7E256D752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BF6AE-F615-5502-CEA0-237360FD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490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5E414-FD75-97B0-3D55-CB97A1FC6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46260-9E88-8B72-5FE4-8BA96F913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1EF5A-7F13-0003-EFA9-666167410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663B1-0617-19CF-0865-E1A54A2BF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B67E4-29DB-176E-EE9B-8040437F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66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1D334-91E9-63F3-AE32-6C2E55F9B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90793-2DB5-AF1A-6731-FFE7EA54D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218CB-68A7-165A-818D-906A13A0B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26FEB-1AAD-39DB-A1FA-D200CFA3F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25803-F66A-0E3A-4637-8B4CE11A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142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DDB52-9581-1ECC-C5BE-3A813FC7F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5B75C-DC7D-7D6F-B509-E0F2CD334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1133F0-28DA-E81B-C901-DF140E45B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6C3A7-8C77-00CD-5894-48E4041CF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14DFD-362D-4894-83C9-E2EBD1EDD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74D62-1345-44B6-D4B5-4C311014C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8341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B9484-5CD2-9199-8A53-6B786351B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5CCD6-8F6D-0C26-BE4D-680108DCF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78269E-7229-DD33-AC1E-3734F713D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D6925B-400A-551D-94D3-CD83A4BD9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AF5606-A02B-9F82-9CE6-24C445794C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832DC1-F8AE-B571-2AC6-0157B47B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69055-8084-2DAE-85E5-70A98C3B7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922A1C-F72C-57DF-7EFD-7D45BB950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795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0F7DF-1D65-67FC-C9BC-4BDD63B96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48BDB3-4101-6AEF-CF94-0FB6B4583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071E30-9916-2267-776F-CD64E45A4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03CB08-D0AD-A8D5-2F4C-339CB6C7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8454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2CFEA9-9766-9527-FD9D-7BD11F8F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FCE4CB-DDBB-932D-A176-4D20F4CC7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2E88-A1B2-FEFA-A4CF-921824183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0392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86CD9-9485-6573-96CC-9EBA0A2CE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D90C7-4C6F-18A7-3DA1-5CC51003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408F2E-1B48-7640-41C1-278FACF21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34984D-69CA-1105-8D62-4A0F18FE7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61F106-1841-DF8C-B273-C2670EA46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C52F8-98F3-0BDD-DE64-E913F5A22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978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2A729-25A6-44A3-44E4-AB54BABA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82911A-CAA6-D99E-AAAD-7029596E3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8849F3-47A4-C708-A72D-82FDE20D2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715F7-2AFF-74BC-54C2-70A8EDA6E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A90FF-3FBF-F1AC-4846-3A5408DE1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361994-E2A7-C12F-4419-3797D9E49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9690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B686D3-E8E4-4C9E-91EB-BFB8A6E4B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4ED33-C6D1-C77C-9206-A4E263E54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3E964-96BE-A1D7-85B5-E988ECD5B6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BD5ABE-15B8-4932-84E4-0B0386A9B8CE}" type="datetimeFigureOut">
              <a:rPr lang="id-ID" smtClean="0"/>
              <a:t>02/03/2025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931E7-D15E-AE3B-47FC-27D5ED294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80499-C528-45AA-C810-489FD0340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6E60F8-98F1-44D2-8AAF-4A3E4F761F1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680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73A03-1544-D4E7-7AD7-4019B6776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160555"/>
            <a:ext cx="9144000" cy="2387600"/>
          </a:xfrm>
        </p:spPr>
        <p:txBody>
          <a:bodyPr anchor="ctr">
            <a:normAutofit/>
          </a:bodyPr>
          <a:lstStyle/>
          <a:p>
            <a:r>
              <a:rPr lang="id-ID" sz="4400" b="1" dirty="0">
                <a:latin typeface="SF Pro Display" panose="00000500000000000000" pitchFamily="50" charset="0"/>
              </a:rPr>
              <a:t>Optimalisasi Rute dan Analisis Jaringan Menggunakan QGIS</a:t>
            </a:r>
            <a:endParaRPr lang="id-ID" sz="4400" dirty="0">
              <a:latin typeface="SF Pro Display" panose="00000500000000000000" pitchFamily="50" charset="0"/>
            </a:endParaRPr>
          </a:p>
        </p:txBody>
      </p:sp>
      <p:pic>
        <p:nvPicPr>
          <p:cNvPr id="4" name="Google Shape;85;p1">
            <a:extLst>
              <a:ext uri="{FF2B5EF4-FFF2-40B4-BE49-F238E27FC236}">
                <a16:creationId xmlns:a16="http://schemas.microsoft.com/office/drawing/2014/main" id="{DF2D7EB2-C583-6D8F-8EC3-6195852D75C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035674" y="640201"/>
            <a:ext cx="2120651" cy="70701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87;p1">
            <a:extLst>
              <a:ext uri="{FF2B5EF4-FFF2-40B4-BE49-F238E27FC236}">
                <a16:creationId xmlns:a16="http://schemas.microsoft.com/office/drawing/2014/main" id="{2B38D844-F30B-4D09-6701-A77DBE208E1A}"/>
              </a:ext>
            </a:extLst>
          </p:cNvPr>
          <p:cNvSpPr txBox="1"/>
          <p:nvPr/>
        </p:nvSpPr>
        <p:spPr>
          <a:xfrm>
            <a:off x="1523999" y="6068099"/>
            <a:ext cx="9144000" cy="29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D" sz="1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Disusun</a:t>
            </a:r>
            <a:r>
              <a:rPr lang="en-ID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d-ID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dan dibawakan </a:t>
            </a:r>
            <a:r>
              <a:rPr lang="en-ID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oleh</a:t>
            </a:r>
            <a:r>
              <a:rPr lang="en-ID" dirty="0"/>
              <a:t> </a:t>
            </a:r>
            <a:r>
              <a:rPr lang="id-ID" b="1" dirty="0"/>
              <a:t>Pandu Setya Budi, S.I.K</a:t>
            </a:r>
            <a:endParaRPr sz="1400" b="1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6" name="Google Shape;86;p1">
            <a:extLst>
              <a:ext uri="{FF2B5EF4-FFF2-40B4-BE49-F238E27FC236}">
                <a16:creationId xmlns:a16="http://schemas.microsoft.com/office/drawing/2014/main" id="{0FBB250B-742F-E90A-7A8A-998C2EA8C112}"/>
              </a:ext>
            </a:extLst>
          </p:cNvPr>
          <p:cNvSpPr/>
          <p:nvPr/>
        </p:nvSpPr>
        <p:spPr>
          <a:xfrm>
            <a:off x="-1" y="6642556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id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@</a:t>
            </a:r>
            <a:r>
              <a:rPr lang="id-ID" sz="800" b="0" i="0" u="sng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ecobestari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u="sng" dirty="0">
                <a:solidFill>
                  <a:srgbClr val="757070"/>
                </a:solidFill>
              </a:rPr>
              <a:t>+62 851-</a:t>
            </a:r>
            <a:r>
              <a:rPr lang="id-ID" sz="800" u="sng" dirty="0">
                <a:solidFill>
                  <a:srgbClr val="757070"/>
                </a:solidFill>
              </a:rPr>
              <a:t>2108</a:t>
            </a:r>
            <a:r>
              <a:rPr lang="en-ID" sz="800" u="sng" dirty="0">
                <a:solidFill>
                  <a:srgbClr val="757070"/>
                </a:solidFill>
              </a:rPr>
              <a:t>-</a:t>
            </a:r>
            <a:r>
              <a:rPr lang="id-ID" sz="800" u="sng" dirty="0">
                <a:solidFill>
                  <a:srgbClr val="757070"/>
                </a:solidFill>
              </a:rPr>
              <a:t>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317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DB1156-A47A-0BC2-5961-6C57085F38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9DD59-AB58-324D-D7D6-EBEB1E42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585" y="201337"/>
            <a:ext cx="10515600" cy="4518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b="1" dirty="0">
                <a:latin typeface="SF Pro Display" panose="00000500000000000000" pitchFamily="50" charset="0"/>
              </a:rPr>
              <a:t>Pendahuluan</a:t>
            </a:r>
            <a:endParaRPr lang="id-ID" dirty="0">
              <a:latin typeface="SF Pro Display" panose="00000500000000000000" pitchFamily="50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20906E-C37F-8DC0-0033-1D7703215DBC}"/>
              </a:ext>
            </a:extLst>
          </p:cNvPr>
          <p:cNvSpPr txBox="1">
            <a:spLocks/>
          </p:cNvSpPr>
          <p:nvPr/>
        </p:nvSpPr>
        <p:spPr>
          <a:xfrm>
            <a:off x="277585" y="1017037"/>
            <a:ext cx="11394233" cy="1399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d-ID" sz="1800" b="1" dirty="0">
                <a:latin typeface="SF Pro Display" panose="00000500000000000000" pitchFamily="50" charset="0"/>
              </a:rPr>
              <a:t>Definisi Analisis Jaringan dalam GIS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dirty="0">
                <a:latin typeface="SF Pro Display" panose="00000500000000000000" pitchFamily="50" charset="0"/>
              </a:rPr>
              <a:t>Analisis jaringan adalah metode pemodelan hubungan spasial antara objek dalam suatu jaringan, seperti jalan, sungai, atau jaringan listrik.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dirty="0">
                <a:latin typeface="SF Pro Display" panose="00000500000000000000" pitchFamily="50" charset="0"/>
              </a:rPr>
              <a:t>Digunakan untuk menentukan rute optimal, wilayah jangkauan, dan konektivitas antar titik dalam suatu wilayah.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E49D83-23F7-6119-42BF-DF38D2F3FF4F}"/>
              </a:ext>
            </a:extLst>
          </p:cNvPr>
          <p:cNvSpPr txBox="1">
            <a:spLocks/>
          </p:cNvSpPr>
          <p:nvPr/>
        </p:nvSpPr>
        <p:spPr>
          <a:xfrm>
            <a:off x="277585" y="2555066"/>
            <a:ext cx="11394233" cy="261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d-ID" sz="1800" b="1" dirty="0">
                <a:latin typeface="SF Pro Display" panose="00000500000000000000" pitchFamily="50" charset="0"/>
              </a:rPr>
              <a:t>Manfaat Analisis Jaringan dalam GIS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Efisiensi Transportasi:</a:t>
            </a:r>
            <a:r>
              <a:rPr lang="id-ID" sz="1800" dirty="0">
                <a:latin typeface="SF Pro Display" panose="00000500000000000000" pitchFamily="50" charset="0"/>
              </a:rPr>
              <a:t> Mengoptimalkan rute perjalanan untuk menghemat waktu dan biaya.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Perencanaan Infrastruktur:</a:t>
            </a:r>
            <a:r>
              <a:rPr lang="id-ID" sz="1800" dirty="0">
                <a:latin typeface="SF Pro Display" panose="00000500000000000000" pitchFamily="50" charset="0"/>
              </a:rPr>
              <a:t> Membantu dalam desain dan pengelolaan jaringan transportasi.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Manajemen Bencana:</a:t>
            </a:r>
            <a:r>
              <a:rPr lang="id-ID" sz="1800" dirty="0">
                <a:latin typeface="SF Pro Display" panose="00000500000000000000" pitchFamily="50" charset="0"/>
              </a:rPr>
              <a:t> Menentukan jalur evakuasi dan distribusi bantuan yang efektif.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Optimalisasi Logistik:</a:t>
            </a:r>
            <a:r>
              <a:rPr lang="id-ID" sz="1800" dirty="0">
                <a:latin typeface="SF Pro Display" panose="00000500000000000000" pitchFamily="50" charset="0"/>
              </a:rPr>
              <a:t> Memastikan distribusi barang dan layanan berjalan dengan lancar.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Analisis Aksesibilitas:</a:t>
            </a:r>
            <a:r>
              <a:rPr lang="id-ID" sz="1800" dirty="0">
                <a:latin typeface="SF Pro Display" panose="00000500000000000000" pitchFamily="50" charset="0"/>
              </a:rPr>
              <a:t> Menghitung wilayah jangkauan (</a:t>
            </a:r>
            <a:r>
              <a:rPr lang="id-ID" sz="1800" dirty="0" err="1">
                <a:latin typeface="SF Pro Display" panose="00000500000000000000" pitchFamily="50" charset="0"/>
              </a:rPr>
              <a:t>service</a:t>
            </a:r>
            <a:r>
              <a:rPr lang="id-ID" sz="1800" dirty="0">
                <a:latin typeface="SF Pro Display" panose="00000500000000000000" pitchFamily="50" charset="0"/>
              </a:rPr>
              <a:t> area) untuk layanan publik seperti rumah sakit dan pemadam kebakaran.</a:t>
            </a:r>
          </a:p>
        </p:txBody>
      </p:sp>
      <p:sp>
        <p:nvSpPr>
          <p:cNvPr id="2" name="Google Shape;86;p1">
            <a:extLst>
              <a:ext uri="{FF2B5EF4-FFF2-40B4-BE49-F238E27FC236}">
                <a16:creationId xmlns:a16="http://schemas.microsoft.com/office/drawing/2014/main" id="{EA76EFF7-E8E7-09A7-059B-0CC8DB1984A6}"/>
              </a:ext>
            </a:extLst>
          </p:cNvPr>
          <p:cNvSpPr/>
          <p:nvPr/>
        </p:nvSpPr>
        <p:spPr>
          <a:xfrm>
            <a:off x="-1" y="6642556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id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@</a:t>
            </a:r>
            <a:r>
              <a:rPr lang="id-ID" sz="800" b="0" i="0" u="sng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ecobestari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u="sng" dirty="0">
                <a:solidFill>
                  <a:srgbClr val="757070"/>
                </a:solidFill>
              </a:rPr>
              <a:t>+62 851-</a:t>
            </a:r>
            <a:r>
              <a:rPr lang="id-ID" sz="800" u="sng" dirty="0">
                <a:solidFill>
                  <a:srgbClr val="757070"/>
                </a:solidFill>
              </a:rPr>
              <a:t>2108</a:t>
            </a:r>
            <a:r>
              <a:rPr lang="en-ID" sz="800" u="sng" dirty="0">
                <a:solidFill>
                  <a:srgbClr val="757070"/>
                </a:solidFill>
              </a:rPr>
              <a:t>-</a:t>
            </a:r>
            <a:r>
              <a:rPr lang="id-ID" sz="800" u="sng" dirty="0">
                <a:solidFill>
                  <a:srgbClr val="757070"/>
                </a:solidFill>
              </a:rPr>
              <a:t>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Google Shape;92;p3">
            <a:extLst>
              <a:ext uri="{FF2B5EF4-FFF2-40B4-BE49-F238E27FC236}">
                <a16:creationId xmlns:a16="http://schemas.microsoft.com/office/drawing/2014/main" id="{3830B9C1-91A5-116F-9D56-8AC42C92576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93185" y="248791"/>
            <a:ext cx="1070492" cy="356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0515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914D9F-2067-3523-C70A-E2E34EBF3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45F7F-98DA-46B3-BD1A-4B1521702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03" y="81815"/>
            <a:ext cx="10515600" cy="4518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b="1" dirty="0">
                <a:latin typeface="SF Pro Display" panose="00000500000000000000" pitchFamily="50" charset="0"/>
              </a:rPr>
              <a:t>Pendahuluan</a:t>
            </a:r>
            <a:endParaRPr lang="id-ID" dirty="0">
              <a:latin typeface="SF Pro Display" panose="00000500000000000000" pitchFamily="50" charset="0"/>
            </a:endParaRPr>
          </a:p>
        </p:txBody>
      </p:sp>
      <p:sp>
        <p:nvSpPr>
          <p:cNvPr id="2" name="Google Shape;86;p1">
            <a:extLst>
              <a:ext uri="{FF2B5EF4-FFF2-40B4-BE49-F238E27FC236}">
                <a16:creationId xmlns:a16="http://schemas.microsoft.com/office/drawing/2014/main" id="{45BE55A5-F98F-6C2A-476D-9AC98472DD55}"/>
              </a:ext>
            </a:extLst>
          </p:cNvPr>
          <p:cNvSpPr/>
          <p:nvPr/>
        </p:nvSpPr>
        <p:spPr>
          <a:xfrm>
            <a:off x="-1" y="6642556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id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@</a:t>
            </a:r>
            <a:r>
              <a:rPr lang="id-ID" sz="800" b="0" i="0" u="sng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ecobestari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u="sng" dirty="0">
                <a:solidFill>
                  <a:srgbClr val="757070"/>
                </a:solidFill>
              </a:rPr>
              <a:t>+62 851-</a:t>
            </a:r>
            <a:r>
              <a:rPr lang="id-ID" sz="800" u="sng" dirty="0">
                <a:solidFill>
                  <a:srgbClr val="757070"/>
                </a:solidFill>
              </a:rPr>
              <a:t>2108</a:t>
            </a:r>
            <a:r>
              <a:rPr lang="en-ID" sz="800" u="sng" dirty="0">
                <a:solidFill>
                  <a:srgbClr val="757070"/>
                </a:solidFill>
              </a:rPr>
              <a:t>-</a:t>
            </a:r>
            <a:r>
              <a:rPr lang="id-ID" sz="800" u="sng" dirty="0">
                <a:solidFill>
                  <a:srgbClr val="757070"/>
                </a:solidFill>
              </a:rPr>
              <a:t>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Google Shape;92;p3">
            <a:extLst>
              <a:ext uri="{FF2B5EF4-FFF2-40B4-BE49-F238E27FC236}">
                <a16:creationId xmlns:a16="http://schemas.microsoft.com/office/drawing/2014/main" id="{0AC2250C-37D7-9E24-D8C3-2D223F69E84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93185" y="248791"/>
            <a:ext cx="1070492" cy="35689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C90E9C1-359A-43C1-2F93-43A950BFA9D7}"/>
              </a:ext>
            </a:extLst>
          </p:cNvPr>
          <p:cNvGrpSpPr/>
          <p:nvPr/>
        </p:nvGrpSpPr>
        <p:grpSpPr>
          <a:xfrm>
            <a:off x="1850135" y="533621"/>
            <a:ext cx="8491727" cy="6004985"/>
            <a:chOff x="2124176" y="839146"/>
            <a:chExt cx="7943646" cy="5617406"/>
          </a:xfrm>
        </p:grpSpPr>
        <p:pic>
          <p:nvPicPr>
            <p:cNvPr id="7" name="Picture 6" descr="A map of the area&#10;&#10;AI-generated content may be incorrect.">
              <a:extLst>
                <a:ext uri="{FF2B5EF4-FFF2-40B4-BE49-F238E27FC236}">
                  <a16:creationId xmlns:a16="http://schemas.microsoft.com/office/drawing/2014/main" id="{8DDABC0C-EF71-C7F9-85DC-47A401B9F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4176" y="839146"/>
              <a:ext cx="7943646" cy="5617406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5AD36DD-5B36-39E5-1C60-7C48D7363E96}"/>
                </a:ext>
              </a:extLst>
            </p:cNvPr>
            <p:cNvSpPr/>
            <p:nvPr/>
          </p:nvSpPr>
          <p:spPr>
            <a:xfrm>
              <a:off x="8070980" y="1117600"/>
              <a:ext cx="1539551" cy="1114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E020E8F-981D-9DA7-4FD7-8D5C5F8A335D}"/>
                </a:ext>
              </a:extLst>
            </p:cNvPr>
            <p:cNvSpPr/>
            <p:nvPr/>
          </p:nvSpPr>
          <p:spPr>
            <a:xfrm>
              <a:off x="8890000" y="6055359"/>
              <a:ext cx="924560" cy="2286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4D1A613-FF93-A4B0-49F7-84AA3A57847B}"/>
                </a:ext>
              </a:extLst>
            </p:cNvPr>
            <p:cNvSpPr/>
            <p:nvPr/>
          </p:nvSpPr>
          <p:spPr>
            <a:xfrm>
              <a:off x="7861300" y="6055358"/>
              <a:ext cx="924560" cy="2286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6B44F2F-D148-F04D-7249-A7F7C89F1DCD}"/>
                </a:ext>
              </a:extLst>
            </p:cNvPr>
            <p:cNvSpPr/>
            <p:nvPr/>
          </p:nvSpPr>
          <p:spPr>
            <a:xfrm>
              <a:off x="8016085" y="2981200"/>
              <a:ext cx="640236" cy="111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366296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E6A0D-CE30-B17D-8133-F464596B5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585" y="87707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b="1" dirty="0">
                <a:latin typeface="SF Pro Display" panose="00000500000000000000" pitchFamily="50" charset="0"/>
              </a:rPr>
              <a:t>Peran QGIS dalam Pemetaan Jaringan dan Optimasi Rute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Open-</a:t>
            </a:r>
            <a:r>
              <a:rPr lang="id-ID" sz="1800" b="1" dirty="0" err="1">
                <a:latin typeface="SF Pro Display" panose="00000500000000000000" pitchFamily="50" charset="0"/>
              </a:rPr>
              <a:t>source</a:t>
            </a:r>
            <a:r>
              <a:rPr lang="id-ID" sz="1800" b="1" dirty="0">
                <a:latin typeface="SF Pro Display" panose="00000500000000000000" pitchFamily="50" charset="0"/>
              </a:rPr>
              <a:t> dan Fleksibel:</a:t>
            </a:r>
            <a:r>
              <a:rPr lang="id-ID" sz="1800" dirty="0">
                <a:latin typeface="SF Pro Display" panose="00000500000000000000" pitchFamily="50" charset="0"/>
              </a:rPr>
              <a:t> QGIS menyediakan berbagai alat analisis jaringan tanpa biaya lisensi.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 err="1">
                <a:latin typeface="SF Pro Display" panose="00000500000000000000" pitchFamily="50" charset="0"/>
              </a:rPr>
              <a:t>Processing</a:t>
            </a:r>
            <a:r>
              <a:rPr lang="id-ID" sz="1800" b="1" dirty="0">
                <a:latin typeface="SF Pro Display" panose="00000500000000000000" pitchFamily="50" charset="0"/>
              </a:rPr>
              <a:t> </a:t>
            </a:r>
            <a:r>
              <a:rPr lang="id-ID" sz="1800" b="1" dirty="0" err="1">
                <a:latin typeface="SF Pro Display" panose="00000500000000000000" pitchFamily="50" charset="0"/>
              </a:rPr>
              <a:t>Toolbox</a:t>
            </a:r>
            <a:r>
              <a:rPr lang="id-ID" sz="1800" b="1" dirty="0">
                <a:latin typeface="SF Pro Display" panose="00000500000000000000" pitchFamily="50" charset="0"/>
              </a:rPr>
              <a:t> - Network </a:t>
            </a:r>
            <a:r>
              <a:rPr lang="id-ID" sz="1800" b="1" dirty="0" err="1">
                <a:latin typeface="SF Pro Display" panose="00000500000000000000" pitchFamily="50" charset="0"/>
              </a:rPr>
              <a:t>Analysis</a:t>
            </a:r>
            <a:r>
              <a:rPr lang="id-ID" sz="1800" b="1" dirty="0">
                <a:latin typeface="SF Pro Display" panose="00000500000000000000" pitchFamily="50" charset="0"/>
              </a:rPr>
              <a:t>:</a:t>
            </a:r>
            <a:r>
              <a:rPr lang="id-ID" sz="1800" dirty="0">
                <a:latin typeface="SF Pro Display" panose="00000500000000000000" pitchFamily="50" charset="0"/>
              </a:rPr>
              <a:t> Menyediakan analisis jaringan lebih lanjut seperti pemetaan wilayah jangkauan layanan (</a:t>
            </a:r>
            <a:r>
              <a:rPr lang="id-ID" sz="1800" dirty="0" err="1">
                <a:latin typeface="SF Pro Display" panose="00000500000000000000" pitchFamily="50" charset="0"/>
              </a:rPr>
              <a:t>service</a:t>
            </a:r>
            <a:r>
              <a:rPr lang="id-ID" sz="1800" dirty="0">
                <a:latin typeface="SF Pro Display" panose="00000500000000000000" pitchFamily="50" charset="0"/>
              </a:rPr>
              <a:t> area).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Dukungan Beragam Data:</a:t>
            </a:r>
            <a:r>
              <a:rPr lang="id-ID" sz="1800" dirty="0">
                <a:latin typeface="SF Pro Display" panose="00000500000000000000" pitchFamily="50" charset="0"/>
              </a:rPr>
              <a:t> Dapat bekerja dengan </a:t>
            </a:r>
            <a:r>
              <a:rPr lang="id-ID" sz="1800" dirty="0" err="1">
                <a:latin typeface="SF Pro Display" panose="00000500000000000000" pitchFamily="50" charset="0"/>
              </a:rPr>
              <a:t>shapefile</a:t>
            </a:r>
            <a:r>
              <a:rPr lang="id-ID" sz="1800" dirty="0">
                <a:latin typeface="SF Pro Display" panose="00000500000000000000" pitchFamily="50" charset="0"/>
              </a:rPr>
              <a:t>, </a:t>
            </a:r>
            <a:r>
              <a:rPr lang="id-ID" sz="1800" dirty="0" err="1">
                <a:latin typeface="SF Pro Display" panose="00000500000000000000" pitchFamily="50" charset="0"/>
              </a:rPr>
              <a:t>geodatabase</a:t>
            </a:r>
            <a:r>
              <a:rPr lang="id-ID" sz="1800" dirty="0">
                <a:latin typeface="SF Pro Display" panose="00000500000000000000" pitchFamily="50" charset="0"/>
              </a:rPr>
              <a:t>, dan data dari </a:t>
            </a:r>
            <a:r>
              <a:rPr lang="id-ID" sz="1800" dirty="0" err="1">
                <a:latin typeface="SF Pro Display" panose="00000500000000000000" pitchFamily="50" charset="0"/>
              </a:rPr>
              <a:t>OpenStreetMap</a:t>
            </a:r>
            <a:r>
              <a:rPr lang="id-ID" sz="1800" dirty="0">
                <a:latin typeface="SF Pro Display" panose="00000500000000000000" pitchFamily="50" charset="0"/>
              </a:rPr>
              <a:t> (OSM).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Visualisasi yang Kuat:</a:t>
            </a:r>
            <a:r>
              <a:rPr lang="id-ID" sz="1800" dirty="0">
                <a:latin typeface="SF Pro Display" panose="00000500000000000000" pitchFamily="50" charset="0"/>
              </a:rPr>
              <a:t> Memudahkan interpretasi hasil analisis dengan peta interaktif dan grafik.</a:t>
            </a:r>
          </a:p>
          <a:p>
            <a:pPr marL="0" indent="0">
              <a:buNone/>
            </a:pPr>
            <a:endParaRPr lang="id-ID" sz="1800" dirty="0">
              <a:latin typeface="SF Pro Display" panose="00000500000000000000" pitchFamily="50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A44A581-5AAA-7099-9BF1-6EA5FC0C8E88}"/>
              </a:ext>
            </a:extLst>
          </p:cNvPr>
          <p:cNvSpPr txBox="1">
            <a:spLocks/>
          </p:cNvSpPr>
          <p:nvPr/>
        </p:nvSpPr>
        <p:spPr>
          <a:xfrm>
            <a:off x="277585" y="201337"/>
            <a:ext cx="10515600" cy="4518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b="1" dirty="0">
                <a:latin typeface="SF Pro Display" panose="00000500000000000000" pitchFamily="50" charset="0"/>
              </a:rPr>
              <a:t>Pendahuluan</a:t>
            </a:r>
            <a:endParaRPr lang="id-ID" dirty="0">
              <a:latin typeface="SF Pro Display" panose="00000500000000000000" pitchFamily="50" charset="0"/>
            </a:endParaRPr>
          </a:p>
        </p:txBody>
      </p:sp>
      <p:sp>
        <p:nvSpPr>
          <p:cNvPr id="8" name="Google Shape;86;p1">
            <a:extLst>
              <a:ext uri="{FF2B5EF4-FFF2-40B4-BE49-F238E27FC236}">
                <a16:creationId xmlns:a16="http://schemas.microsoft.com/office/drawing/2014/main" id="{7E4860B1-69B4-1BF3-972C-AB5FA991877F}"/>
              </a:ext>
            </a:extLst>
          </p:cNvPr>
          <p:cNvSpPr/>
          <p:nvPr/>
        </p:nvSpPr>
        <p:spPr>
          <a:xfrm>
            <a:off x="-1" y="6642556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id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@</a:t>
            </a:r>
            <a:r>
              <a:rPr lang="id-ID" sz="800" b="0" i="0" u="sng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ecobestari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u="sng" dirty="0">
                <a:solidFill>
                  <a:srgbClr val="757070"/>
                </a:solidFill>
              </a:rPr>
              <a:t>+62 851-</a:t>
            </a:r>
            <a:r>
              <a:rPr lang="id-ID" sz="800" u="sng" dirty="0">
                <a:solidFill>
                  <a:srgbClr val="757070"/>
                </a:solidFill>
              </a:rPr>
              <a:t>2108</a:t>
            </a:r>
            <a:r>
              <a:rPr lang="en-ID" sz="800" u="sng" dirty="0">
                <a:solidFill>
                  <a:srgbClr val="757070"/>
                </a:solidFill>
              </a:rPr>
              <a:t>-</a:t>
            </a:r>
            <a:r>
              <a:rPr lang="id-ID" sz="800" u="sng" dirty="0">
                <a:solidFill>
                  <a:srgbClr val="757070"/>
                </a:solidFill>
              </a:rPr>
              <a:t>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" name="Google Shape;92;p3">
            <a:extLst>
              <a:ext uri="{FF2B5EF4-FFF2-40B4-BE49-F238E27FC236}">
                <a16:creationId xmlns:a16="http://schemas.microsoft.com/office/drawing/2014/main" id="{013D10D6-BA54-B06C-436A-5AE41BEB3B5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93185" y="248791"/>
            <a:ext cx="1070492" cy="356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796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5BDFF-0482-FEC5-6A2E-7E4C9DE0F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2" y="149290"/>
            <a:ext cx="10515600" cy="4323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b="1" dirty="0">
                <a:latin typeface="SF Pro Display" panose="00000500000000000000" pitchFamily="50" charset="0"/>
              </a:rPr>
              <a:t>Konsep Dasar</a:t>
            </a:r>
            <a:endParaRPr lang="id-ID" dirty="0">
              <a:latin typeface="SF Pro Display" panose="00000500000000000000" pitchFamily="50" charset="0"/>
            </a:endParaRPr>
          </a:p>
          <a:p>
            <a:pPr marL="0" indent="0">
              <a:buNone/>
            </a:pPr>
            <a:endParaRPr lang="id-ID" dirty="0">
              <a:latin typeface="SF Pro Display" panose="00000500000000000000" pitchFamily="50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C52B0F1-17F6-BDEF-1D20-C0ED953CAD1F}"/>
              </a:ext>
            </a:extLst>
          </p:cNvPr>
          <p:cNvSpPr txBox="1">
            <a:spLocks/>
          </p:cNvSpPr>
          <p:nvPr/>
        </p:nvSpPr>
        <p:spPr>
          <a:xfrm>
            <a:off x="269032" y="777616"/>
            <a:ext cx="10515600" cy="3163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d-ID" sz="1800" b="1" dirty="0">
                <a:latin typeface="SF Pro Display" panose="00000500000000000000" pitchFamily="50" charset="0"/>
              </a:rPr>
              <a:t>Apa itu jaringan spasial?</a:t>
            </a:r>
          </a:p>
          <a:p>
            <a:pPr marL="0" indent="0">
              <a:buNone/>
            </a:pPr>
            <a:r>
              <a:rPr lang="id-ID" sz="1800" dirty="0">
                <a:latin typeface="SF Pro Display" panose="00000500000000000000" pitchFamily="50" charset="0"/>
              </a:rPr>
              <a:t>Jaringan spasial adalah representasi struktur hubungan antara objek dalam bentuk graf atau jaringan yang terdiri dari simpul (</a:t>
            </a:r>
            <a:r>
              <a:rPr lang="id-ID" sz="1800" dirty="0" err="1">
                <a:latin typeface="SF Pro Display" panose="00000500000000000000" pitchFamily="50" charset="0"/>
              </a:rPr>
              <a:t>nodes</a:t>
            </a:r>
            <a:r>
              <a:rPr lang="id-ID" sz="1800" dirty="0">
                <a:latin typeface="SF Pro Display" panose="00000500000000000000" pitchFamily="50" charset="0"/>
              </a:rPr>
              <a:t>) dan ruas (</a:t>
            </a:r>
            <a:r>
              <a:rPr lang="id-ID" sz="1800" dirty="0" err="1">
                <a:latin typeface="SF Pro Display" panose="00000500000000000000" pitchFamily="50" charset="0"/>
              </a:rPr>
              <a:t>edges</a:t>
            </a:r>
            <a:r>
              <a:rPr lang="id-ID" sz="1800" dirty="0">
                <a:latin typeface="SF Pro Display" panose="00000500000000000000" pitchFamily="50" charset="0"/>
              </a:rPr>
              <a:t>). Jaringan ini digunakan untuk menganalisis pergerakan dan konektivitas antar lokasi dalam suatu wilayah.</a:t>
            </a:r>
          </a:p>
          <a:p>
            <a:pPr marL="0" indent="0">
              <a:buNone/>
            </a:pPr>
            <a:r>
              <a:rPr lang="id-ID" sz="1800" dirty="0">
                <a:latin typeface="SF Pro Display" panose="00000500000000000000" pitchFamily="50" charset="0"/>
              </a:rPr>
              <a:t>Contoh jaringan spasial: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Jaringan Jalan</a:t>
            </a:r>
            <a:r>
              <a:rPr lang="id-ID" sz="1800" dirty="0">
                <a:latin typeface="SF Pro Display" panose="00000500000000000000" pitchFamily="50" charset="0"/>
              </a:rPr>
              <a:t> (digunakan untuk optimasi rute kendaraan)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Jaringan Sungai</a:t>
            </a:r>
            <a:r>
              <a:rPr lang="id-ID" sz="1800" dirty="0">
                <a:latin typeface="SF Pro Display" panose="00000500000000000000" pitchFamily="50" charset="0"/>
              </a:rPr>
              <a:t> (digunakan untuk analisis aliran air)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Jaringan Listrik &amp; Telekomunikasi</a:t>
            </a:r>
            <a:r>
              <a:rPr lang="id-ID" sz="1800" dirty="0">
                <a:latin typeface="SF Pro Display" panose="00000500000000000000" pitchFamily="50" charset="0"/>
              </a:rPr>
              <a:t> (digunakan untuk perencanaan infrastruktur)</a:t>
            </a:r>
          </a:p>
        </p:txBody>
      </p:sp>
      <p:sp>
        <p:nvSpPr>
          <p:cNvPr id="5" name="Google Shape;86;p1">
            <a:extLst>
              <a:ext uri="{FF2B5EF4-FFF2-40B4-BE49-F238E27FC236}">
                <a16:creationId xmlns:a16="http://schemas.microsoft.com/office/drawing/2014/main" id="{9995270B-D0D7-8F40-3AA2-A371BBD4E233}"/>
              </a:ext>
            </a:extLst>
          </p:cNvPr>
          <p:cNvSpPr/>
          <p:nvPr/>
        </p:nvSpPr>
        <p:spPr>
          <a:xfrm>
            <a:off x="-1" y="6642556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id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@</a:t>
            </a:r>
            <a:r>
              <a:rPr lang="id-ID" sz="800" b="0" i="0" u="sng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ecobestari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u="sng" dirty="0">
                <a:solidFill>
                  <a:srgbClr val="757070"/>
                </a:solidFill>
              </a:rPr>
              <a:t>+62 851-</a:t>
            </a:r>
            <a:r>
              <a:rPr lang="id-ID" sz="800" u="sng" dirty="0">
                <a:solidFill>
                  <a:srgbClr val="757070"/>
                </a:solidFill>
              </a:rPr>
              <a:t>2108</a:t>
            </a:r>
            <a:r>
              <a:rPr lang="en-ID" sz="800" u="sng" dirty="0">
                <a:solidFill>
                  <a:srgbClr val="757070"/>
                </a:solidFill>
              </a:rPr>
              <a:t>-</a:t>
            </a:r>
            <a:r>
              <a:rPr lang="id-ID" sz="800" u="sng" dirty="0">
                <a:solidFill>
                  <a:srgbClr val="757070"/>
                </a:solidFill>
              </a:rPr>
              <a:t>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Google Shape;92;p3">
            <a:extLst>
              <a:ext uri="{FF2B5EF4-FFF2-40B4-BE49-F238E27FC236}">
                <a16:creationId xmlns:a16="http://schemas.microsoft.com/office/drawing/2014/main" id="{D21D836C-1E45-8382-8A28-545A29C42D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93185" y="248791"/>
            <a:ext cx="1070492" cy="356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206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2C6B29-DE76-4BFB-8937-E2717BA1B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E3ACC5F-8AB9-2359-33B6-8B4837B62956}"/>
              </a:ext>
            </a:extLst>
          </p:cNvPr>
          <p:cNvSpPr txBox="1">
            <a:spLocks/>
          </p:cNvSpPr>
          <p:nvPr/>
        </p:nvSpPr>
        <p:spPr>
          <a:xfrm>
            <a:off x="269032" y="749624"/>
            <a:ext cx="10515600" cy="29173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d-ID" sz="1800" b="1" dirty="0">
                <a:latin typeface="SF Pro Display" panose="00000500000000000000" pitchFamily="50" charset="0"/>
              </a:rPr>
              <a:t>Komponen Jaringan</a:t>
            </a:r>
          </a:p>
          <a:p>
            <a:r>
              <a:rPr lang="id-ID" sz="1800" dirty="0">
                <a:latin typeface="SF Pro Display" panose="00000500000000000000" pitchFamily="50" charset="0"/>
              </a:rPr>
              <a:t>Jaringan spasial memiliki tiga komponen utama: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Simpul (</a:t>
            </a:r>
            <a:r>
              <a:rPr lang="id-ID" sz="1800" b="1" dirty="0" err="1">
                <a:latin typeface="SF Pro Display" panose="00000500000000000000" pitchFamily="50" charset="0"/>
              </a:rPr>
              <a:t>Nodes</a:t>
            </a:r>
            <a:r>
              <a:rPr lang="id-ID" sz="1800" b="1" dirty="0">
                <a:latin typeface="SF Pro Display" panose="00000500000000000000" pitchFamily="50" charset="0"/>
              </a:rPr>
              <a:t>):</a:t>
            </a:r>
            <a:r>
              <a:rPr lang="id-ID" sz="1800" dirty="0">
                <a:latin typeface="SF Pro Display" panose="00000500000000000000" pitchFamily="50" charset="0"/>
              </a:rPr>
              <a:t> Titik dalam jaringan yang merepresentasikan lokasi penting, seperti persimpangan jalan, terminal, atau titik distribusi.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Ruas (</a:t>
            </a:r>
            <a:r>
              <a:rPr lang="id-ID" sz="1800" b="1" dirty="0" err="1">
                <a:latin typeface="SF Pro Display" panose="00000500000000000000" pitchFamily="50" charset="0"/>
              </a:rPr>
              <a:t>Edges</a:t>
            </a:r>
            <a:r>
              <a:rPr lang="id-ID" sz="1800" b="1" dirty="0">
                <a:latin typeface="SF Pro Display" panose="00000500000000000000" pitchFamily="50" charset="0"/>
              </a:rPr>
              <a:t>):</a:t>
            </a:r>
            <a:r>
              <a:rPr lang="id-ID" sz="1800" dirty="0">
                <a:latin typeface="SF Pro Display" panose="00000500000000000000" pitchFamily="50" charset="0"/>
              </a:rPr>
              <a:t> Jalur yang menghubungkan simpul-simpul dalam jaringan, misalnya ruas jalan atau jalur pipa.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Atribut Biaya (</a:t>
            </a:r>
            <a:r>
              <a:rPr lang="id-ID" sz="1800" b="1" dirty="0" err="1">
                <a:latin typeface="SF Pro Display" panose="00000500000000000000" pitchFamily="50" charset="0"/>
              </a:rPr>
              <a:t>Cost</a:t>
            </a:r>
            <a:r>
              <a:rPr lang="id-ID" sz="1800" b="1" dirty="0">
                <a:latin typeface="SF Pro Display" panose="00000500000000000000" pitchFamily="50" charset="0"/>
              </a:rPr>
              <a:t> </a:t>
            </a:r>
            <a:r>
              <a:rPr lang="id-ID" sz="1800" b="1" dirty="0" err="1">
                <a:latin typeface="SF Pro Display" panose="00000500000000000000" pitchFamily="50" charset="0"/>
              </a:rPr>
              <a:t>Attributes</a:t>
            </a:r>
            <a:r>
              <a:rPr lang="id-ID" sz="1800" b="1" dirty="0">
                <a:latin typeface="SF Pro Display" panose="00000500000000000000" pitchFamily="50" charset="0"/>
              </a:rPr>
              <a:t>):</a:t>
            </a:r>
            <a:r>
              <a:rPr lang="id-ID" sz="1800" dirty="0">
                <a:latin typeface="SF Pro Display" panose="00000500000000000000" pitchFamily="50" charset="0"/>
              </a:rPr>
              <a:t> Parameter yang menentukan seberapa "mahal" atau "efisien" suatu jalur, seperti jarak (meter), waktu tempuh (menit), atau hambatan (misalnya kemacetan).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9394614-B5D2-3542-2CDD-CE7C89585ED5}"/>
              </a:ext>
            </a:extLst>
          </p:cNvPr>
          <p:cNvSpPr txBox="1">
            <a:spLocks/>
          </p:cNvSpPr>
          <p:nvPr/>
        </p:nvSpPr>
        <p:spPr>
          <a:xfrm>
            <a:off x="269032" y="149290"/>
            <a:ext cx="10515600" cy="432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b="1" dirty="0">
                <a:latin typeface="SF Pro Display" panose="00000500000000000000" pitchFamily="50" charset="0"/>
              </a:rPr>
              <a:t>Konsep Dasar</a:t>
            </a:r>
            <a:endParaRPr lang="id-ID" dirty="0">
              <a:latin typeface="SF Pro Display" panose="00000500000000000000" pitchFamily="50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d-ID" dirty="0">
              <a:latin typeface="SF Pro Display" panose="00000500000000000000" pitchFamily="50" charset="0"/>
            </a:endParaRPr>
          </a:p>
        </p:txBody>
      </p:sp>
      <p:sp>
        <p:nvSpPr>
          <p:cNvPr id="7" name="Google Shape;86;p1">
            <a:extLst>
              <a:ext uri="{FF2B5EF4-FFF2-40B4-BE49-F238E27FC236}">
                <a16:creationId xmlns:a16="http://schemas.microsoft.com/office/drawing/2014/main" id="{986C629E-2F38-09C0-F64D-00A357329AEA}"/>
              </a:ext>
            </a:extLst>
          </p:cNvPr>
          <p:cNvSpPr/>
          <p:nvPr/>
        </p:nvSpPr>
        <p:spPr>
          <a:xfrm>
            <a:off x="-1" y="6642556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id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@</a:t>
            </a:r>
            <a:r>
              <a:rPr lang="id-ID" sz="800" b="0" i="0" u="sng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ecobestari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u="sng" dirty="0">
                <a:solidFill>
                  <a:srgbClr val="757070"/>
                </a:solidFill>
              </a:rPr>
              <a:t>+62 851-</a:t>
            </a:r>
            <a:r>
              <a:rPr lang="id-ID" sz="800" u="sng" dirty="0">
                <a:solidFill>
                  <a:srgbClr val="757070"/>
                </a:solidFill>
              </a:rPr>
              <a:t>2108</a:t>
            </a:r>
            <a:r>
              <a:rPr lang="en-ID" sz="800" u="sng" dirty="0">
                <a:solidFill>
                  <a:srgbClr val="757070"/>
                </a:solidFill>
              </a:rPr>
              <a:t>-</a:t>
            </a:r>
            <a:r>
              <a:rPr lang="id-ID" sz="800" u="sng" dirty="0">
                <a:solidFill>
                  <a:srgbClr val="757070"/>
                </a:solidFill>
              </a:rPr>
              <a:t>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Google Shape;92;p3">
            <a:extLst>
              <a:ext uri="{FF2B5EF4-FFF2-40B4-BE49-F238E27FC236}">
                <a16:creationId xmlns:a16="http://schemas.microsoft.com/office/drawing/2014/main" id="{EB4C9931-A3F4-0A44-C394-8ED734361A5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93185" y="248791"/>
            <a:ext cx="1070492" cy="356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1687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A1108-9028-5D37-F7C1-81AB695EB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2B81C03-D150-FEC2-01F1-621671427828}"/>
              </a:ext>
            </a:extLst>
          </p:cNvPr>
          <p:cNvSpPr txBox="1">
            <a:spLocks/>
          </p:cNvSpPr>
          <p:nvPr/>
        </p:nvSpPr>
        <p:spPr>
          <a:xfrm>
            <a:off x="269032" y="777616"/>
            <a:ext cx="10515600" cy="50820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d-ID" sz="1800" b="1" dirty="0">
                <a:latin typeface="SF Pro Display" panose="00000500000000000000" pitchFamily="50" charset="0"/>
              </a:rPr>
              <a:t>Perbedaan Rute Terpendek vs. Rute Tercepat vs. Area Servis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Rute Terpendek (</a:t>
            </a:r>
            <a:r>
              <a:rPr lang="id-ID" sz="1800" b="1" dirty="0" err="1">
                <a:latin typeface="SF Pro Display" panose="00000500000000000000" pitchFamily="50" charset="0"/>
              </a:rPr>
              <a:t>Shortest</a:t>
            </a:r>
            <a:r>
              <a:rPr lang="id-ID" sz="1800" b="1" dirty="0">
                <a:latin typeface="SF Pro Display" panose="00000500000000000000" pitchFamily="50" charset="0"/>
              </a:rPr>
              <a:t> </a:t>
            </a:r>
            <a:r>
              <a:rPr lang="id-ID" sz="1800" b="1" dirty="0" err="1">
                <a:latin typeface="SF Pro Display" panose="00000500000000000000" pitchFamily="50" charset="0"/>
              </a:rPr>
              <a:t>Path</a:t>
            </a:r>
            <a:r>
              <a:rPr lang="id-ID" sz="1800" b="1" dirty="0">
                <a:latin typeface="SF Pro Display" panose="00000500000000000000" pitchFamily="50" charset="0"/>
              </a:rPr>
              <a:t>):</a:t>
            </a:r>
            <a:endParaRPr lang="id-ID" sz="1800" dirty="0">
              <a:latin typeface="SF Pro Display" panose="00000500000000000000" pitchFamily="50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d-ID" sz="1800" dirty="0">
                <a:latin typeface="SF Pro Display" panose="00000500000000000000" pitchFamily="50" charset="0"/>
              </a:rPr>
              <a:t>Ditentukan berdasarkan jarak fisik yang paling pendek antara titik awal dan tujuan.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d-ID" sz="1800" dirty="0">
                <a:latin typeface="SF Pro Display" panose="00000500000000000000" pitchFamily="50" charset="0"/>
              </a:rPr>
              <a:t>Contoh: Jalan dari A ke B dengan total jarak 5 </a:t>
            </a:r>
            <a:r>
              <a:rPr lang="id-ID" sz="1800" dirty="0" err="1">
                <a:latin typeface="SF Pro Display" panose="00000500000000000000" pitchFamily="50" charset="0"/>
              </a:rPr>
              <a:t>km.</a:t>
            </a:r>
            <a:endParaRPr lang="id-ID" sz="1800" dirty="0">
              <a:latin typeface="SF Pro Display" panose="00000500000000000000" pitchFamily="50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d-ID" sz="1800" dirty="0">
                <a:latin typeface="SF Pro Display" panose="00000500000000000000" pitchFamily="50" charset="0"/>
              </a:rPr>
              <a:t>Algoritma yang umum digunakan: </a:t>
            </a:r>
            <a:r>
              <a:rPr lang="id-ID" sz="1800" b="1" dirty="0" err="1">
                <a:latin typeface="SF Pro Display" panose="00000500000000000000" pitchFamily="50" charset="0"/>
              </a:rPr>
              <a:t>Dijkstra</a:t>
            </a:r>
            <a:r>
              <a:rPr lang="id-ID" sz="1800" b="1" dirty="0">
                <a:latin typeface="SF Pro Display" panose="00000500000000000000" pitchFamily="50" charset="0"/>
              </a:rPr>
              <a:t> dan A*</a:t>
            </a:r>
            <a:endParaRPr lang="id-ID" sz="1800" dirty="0">
              <a:latin typeface="SF Pro Display" panose="00000500000000000000" pitchFamily="50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Rute Tercepat (</a:t>
            </a:r>
            <a:r>
              <a:rPr lang="id-ID" sz="1800" b="1" dirty="0" err="1">
                <a:latin typeface="SF Pro Display" panose="00000500000000000000" pitchFamily="50" charset="0"/>
              </a:rPr>
              <a:t>Fastest</a:t>
            </a:r>
            <a:r>
              <a:rPr lang="id-ID" sz="1800" b="1" dirty="0">
                <a:latin typeface="SF Pro Display" panose="00000500000000000000" pitchFamily="50" charset="0"/>
              </a:rPr>
              <a:t> </a:t>
            </a:r>
            <a:r>
              <a:rPr lang="id-ID" sz="1800" b="1" dirty="0" err="1">
                <a:latin typeface="SF Pro Display" panose="00000500000000000000" pitchFamily="50" charset="0"/>
              </a:rPr>
              <a:t>Route</a:t>
            </a:r>
            <a:r>
              <a:rPr lang="id-ID" sz="1800" b="1" dirty="0">
                <a:latin typeface="SF Pro Display" panose="00000500000000000000" pitchFamily="50" charset="0"/>
              </a:rPr>
              <a:t>):</a:t>
            </a:r>
            <a:endParaRPr lang="id-ID" sz="1800" dirty="0">
              <a:latin typeface="SF Pro Display" panose="00000500000000000000" pitchFamily="50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d-ID" sz="1800" dirty="0">
                <a:latin typeface="SF Pro Display" panose="00000500000000000000" pitchFamily="50" charset="0"/>
              </a:rPr>
              <a:t>Ditentukan berdasarkan waktu perjalanan, bukan hanya jarak.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d-ID" sz="1800" dirty="0">
                <a:latin typeface="SF Pro Display" panose="00000500000000000000" pitchFamily="50" charset="0"/>
              </a:rPr>
              <a:t>Mempertimbangkan kecepatan rata-rata di setiap ruas jalan.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d-ID" sz="1800" dirty="0">
                <a:latin typeface="SF Pro Display" panose="00000500000000000000" pitchFamily="50" charset="0"/>
              </a:rPr>
              <a:t>Contoh: Meskipun rute A lebih pendek, rute B lebih cepat karena memiliki jalan tol yang memungkinkan kecepatan lebih tinggi.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d-ID" sz="1800" b="1" dirty="0">
                <a:latin typeface="SF Pro Display" panose="00000500000000000000" pitchFamily="50" charset="0"/>
              </a:rPr>
              <a:t>Area Servis (Service Area):</a:t>
            </a:r>
            <a:endParaRPr lang="id-ID" sz="1800" dirty="0">
              <a:latin typeface="SF Pro Display" panose="00000500000000000000" pitchFamily="50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d-ID" sz="1800" dirty="0">
                <a:latin typeface="SF Pro Display" panose="00000500000000000000" pitchFamily="50" charset="0"/>
              </a:rPr>
              <a:t>Menentukan cakupan suatu lokasi berdasarkan waktu tempuh atau jarak.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d-ID" sz="1800" dirty="0">
                <a:latin typeface="SF Pro Display" panose="00000500000000000000" pitchFamily="50" charset="0"/>
              </a:rPr>
              <a:t>Digunakan untuk menganalisis aksesibilitas suatu fasilitas, seperti rumah sakit yang dapat dijangkau dalam 10 menit dari titik tertentu.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d-ID" sz="1800" dirty="0">
                <a:latin typeface="SF Pro Display" panose="00000500000000000000" pitchFamily="50" charset="0"/>
              </a:rPr>
              <a:t>Contoh: Pemadam kebakaran harus dapat menjangkau seluruh kota dalam waktu maksimal 5 menit.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42D837F-04EA-4F28-345F-065DBE2CDD95}"/>
              </a:ext>
            </a:extLst>
          </p:cNvPr>
          <p:cNvSpPr txBox="1">
            <a:spLocks/>
          </p:cNvSpPr>
          <p:nvPr/>
        </p:nvSpPr>
        <p:spPr>
          <a:xfrm>
            <a:off x="269032" y="149290"/>
            <a:ext cx="10515600" cy="432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b="1" dirty="0">
                <a:latin typeface="SF Pro Display" panose="00000500000000000000" pitchFamily="50" charset="0"/>
              </a:rPr>
              <a:t>Konsep Dasar</a:t>
            </a:r>
            <a:endParaRPr lang="id-ID" dirty="0">
              <a:latin typeface="SF Pro Display" panose="00000500000000000000" pitchFamily="50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id-ID" dirty="0">
              <a:latin typeface="SF Pro Display" panose="00000500000000000000" pitchFamily="50" charset="0"/>
            </a:endParaRPr>
          </a:p>
        </p:txBody>
      </p:sp>
      <p:sp>
        <p:nvSpPr>
          <p:cNvPr id="7" name="Google Shape;86;p1">
            <a:extLst>
              <a:ext uri="{FF2B5EF4-FFF2-40B4-BE49-F238E27FC236}">
                <a16:creationId xmlns:a16="http://schemas.microsoft.com/office/drawing/2014/main" id="{AEEDA9F1-7CEF-8620-5581-E77E5547ED3E}"/>
              </a:ext>
            </a:extLst>
          </p:cNvPr>
          <p:cNvSpPr/>
          <p:nvPr/>
        </p:nvSpPr>
        <p:spPr>
          <a:xfrm>
            <a:off x="-1" y="6642556"/>
            <a:ext cx="121920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Diterbitkan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oleh 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Nusantara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1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Institut</a:t>
            </a:r>
            <a:r>
              <a:rPr lang="en-ID" sz="800" b="1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Apabila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ditemukan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kesalahan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informasi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dalam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dokumen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ini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harap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menghubungi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kami 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melalui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email: </a:t>
            </a:r>
            <a:r>
              <a:rPr lang="id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geosains.id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@</a:t>
            </a:r>
            <a:r>
              <a:rPr lang="id-ID" sz="800" b="0" i="0" u="sng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ecobestari</a:t>
            </a:r>
            <a:r>
              <a:rPr lang="en-ID" sz="800" b="0" i="0" u="sng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.com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| HP: </a:t>
            </a:r>
            <a:r>
              <a:rPr lang="en-ID" sz="800" u="sng" dirty="0">
                <a:solidFill>
                  <a:srgbClr val="757070"/>
                </a:solidFill>
              </a:rPr>
              <a:t>+62 851-</a:t>
            </a:r>
            <a:r>
              <a:rPr lang="id-ID" sz="800" u="sng" dirty="0">
                <a:solidFill>
                  <a:srgbClr val="757070"/>
                </a:solidFill>
              </a:rPr>
              <a:t>2108</a:t>
            </a:r>
            <a:r>
              <a:rPr lang="en-ID" sz="800" u="sng" dirty="0">
                <a:solidFill>
                  <a:srgbClr val="757070"/>
                </a:solidFill>
              </a:rPr>
              <a:t>-</a:t>
            </a:r>
            <a:r>
              <a:rPr lang="id-ID" sz="800" u="sng" dirty="0">
                <a:solidFill>
                  <a:srgbClr val="757070"/>
                </a:solidFill>
              </a:rPr>
              <a:t>1035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ID" sz="800" b="0" i="0" u="none" strike="noStrike" cap="none" dirty="0" err="1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Whatsapp</a:t>
            </a:r>
            <a:r>
              <a:rPr lang="en-ID" sz="800" b="0" i="0" u="none" strike="noStrike" cap="none" dirty="0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800" b="0" i="0" u="none" strike="noStrike" cap="none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" name="Google Shape;92;p3">
            <a:extLst>
              <a:ext uri="{FF2B5EF4-FFF2-40B4-BE49-F238E27FC236}">
                <a16:creationId xmlns:a16="http://schemas.microsoft.com/office/drawing/2014/main" id="{1DB5125D-8841-915F-8A38-B3E3498106A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93185" y="248791"/>
            <a:ext cx="1070492" cy="356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7659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1598D-3102-92B5-1CF9-3CD0F2772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87928"/>
            <a:ext cx="10515600" cy="1609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600" b="1" dirty="0">
                <a:latin typeface="SF Pro Display" panose="00000500000000000000" pitchFamily="50" charset="0"/>
              </a:rPr>
              <a:t>LET’S PRACTICES!</a:t>
            </a:r>
          </a:p>
          <a:p>
            <a:pPr marL="0" indent="0" algn="ctr">
              <a:buNone/>
            </a:pPr>
            <a:endParaRPr lang="id-ID" sz="2000" b="1" dirty="0">
              <a:latin typeface="SF Pro Display" panose="00000500000000000000" pitchFamily="50" charset="0"/>
            </a:endParaRPr>
          </a:p>
          <a:p>
            <a:pPr marL="0" indent="0" algn="ctr">
              <a:buNone/>
            </a:pPr>
            <a:r>
              <a:rPr lang="id-ID" sz="2000" b="1" dirty="0">
                <a:latin typeface="SF Pro Display" panose="00000500000000000000" pitchFamily="50" charset="0"/>
              </a:rPr>
              <a:t>Tahapan Yang Dilakukan</a:t>
            </a:r>
            <a:endParaRPr lang="id-ID" sz="2000" dirty="0">
              <a:latin typeface="SF Pro Display" panose="00000500000000000000" pitchFamily="50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64F780F-3C6C-5EB8-4586-0C875420A5EC}"/>
              </a:ext>
            </a:extLst>
          </p:cNvPr>
          <p:cNvSpPr/>
          <p:nvPr/>
        </p:nvSpPr>
        <p:spPr>
          <a:xfrm>
            <a:off x="1348272" y="3051110"/>
            <a:ext cx="2715209" cy="100770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bg1"/>
                </a:solidFill>
                <a:latin typeface="SF Pro Display" panose="00000500000000000000" pitchFamily="50" charset="0"/>
              </a:rPr>
              <a:t>Menyiapkan </a:t>
            </a:r>
            <a:r>
              <a:rPr lang="id-ID" b="1" dirty="0" err="1">
                <a:solidFill>
                  <a:schemeClr val="bg1"/>
                </a:solidFill>
                <a:latin typeface="SF Pro Display" panose="00000500000000000000" pitchFamily="50" charset="0"/>
              </a:rPr>
              <a:t>Dataset</a:t>
            </a:r>
            <a:r>
              <a:rPr lang="id-ID" b="1" dirty="0">
                <a:solidFill>
                  <a:schemeClr val="bg1"/>
                </a:solidFill>
                <a:latin typeface="SF Pro Display" panose="00000500000000000000" pitchFamily="50" charset="0"/>
              </a:rPr>
              <a:t> Jaringan Jalan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25235C1-5EBD-DC8E-D5B8-42A06C143744}"/>
              </a:ext>
            </a:extLst>
          </p:cNvPr>
          <p:cNvSpPr/>
          <p:nvPr/>
        </p:nvSpPr>
        <p:spPr>
          <a:xfrm>
            <a:off x="4738395" y="3041779"/>
            <a:ext cx="2715209" cy="100770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bg1"/>
                </a:solidFill>
                <a:latin typeface="SF Pro Display" panose="00000500000000000000" pitchFamily="50" charset="0"/>
              </a:rPr>
              <a:t>Membersihkan </a:t>
            </a:r>
            <a:r>
              <a:rPr lang="id-ID" b="1" dirty="0" err="1">
                <a:solidFill>
                  <a:schemeClr val="bg1"/>
                </a:solidFill>
                <a:latin typeface="SF Pro Display" panose="00000500000000000000" pitchFamily="50" charset="0"/>
              </a:rPr>
              <a:t>Topology</a:t>
            </a:r>
            <a:r>
              <a:rPr lang="id-ID" b="1" dirty="0">
                <a:solidFill>
                  <a:schemeClr val="bg1"/>
                </a:solidFill>
                <a:latin typeface="SF Pro Display" panose="00000500000000000000" pitchFamily="50" charset="0"/>
              </a:rPr>
              <a:t> </a:t>
            </a:r>
            <a:r>
              <a:rPr lang="id-ID" b="1" dirty="0" err="1">
                <a:solidFill>
                  <a:schemeClr val="bg1"/>
                </a:solidFill>
                <a:latin typeface="SF Pro Display" panose="00000500000000000000" pitchFamily="50" charset="0"/>
              </a:rPr>
              <a:t>Error</a:t>
            </a:r>
            <a:endParaRPr lang="id-ID" b="1" dirty="0">
              <a:solidFill>
                <a:schemeClr val="bg1"/>
              </a:solidFill>
              <a:latin typeface="SF Pro Display" panose="00000500000000000000" pitchFamily="50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98629B9-4F3D-4D30-907F-6C5005A75B3A}"/>
              </a:ext>
            </a:extLst>
          </p:cNvPr>
          <p:cNvSpPr/>
          <p:nvPr/>
        </p:nvSpPr>
        <p:spPr>
          <a:xfrm>
            <a:off x="8128518" y="3051110"/>
            <a:ext cx="2715209" cy="100770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bg1"/>
                </a:solidFill>
                <a:latin typeface="SF Pro Display" panose="00000500000000000000" pitchFamily="50" charset="0"/>
              </a:rPr>
              <a:t>Analisis Jaringan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0B45380-2E9E-AADF-835D-CF6A454D8061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4063481" y="3545632"/>
            <a:ext cx="674914" cy="9331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73395C0-78E3-2D65-70F5-6EC0E9DCC367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7453604" y="3545632"/>
            <a:ext cx="674914" cy="9331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447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816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SF Pro Display</vt:lpstr>
      <vt:lpstr>Office Theme</vt:lpstr>
      <vt:lpstr>Optimalisasi Rute dan Analisis Jaringan Menggunakan QGIS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Berkat Ecolestari Sejahtera</dc:creator>
  <cp:lastModifiedBy>Berkat Ecolestari Sejahtera</cp:lastModifiedBy>
  <cp:revision>1</cp:revision>
  <dcterms:created xsi:type="dcterms:W3CDTF">2025-03-02T03:40:28Z</dcterms:created>
  <dcterms:modified xsi:type="dcterms:W3CDTF">2025-03-02T05:04:07Z</dcterms:modified>
</cp:coreProperties>
</file>